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21" r:id="rId8"/>
    <p:sldId id="322" r:id="rId9"/>
    <p:sldId id="262" r:id="rId10"/>
    <p:sldId id="263" r:id="rId11"/>
    <p:sldId id="32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20" r:id="rId46"/>
    <p:sldId id="297" r:id="rId47"/>
    <p:sldId id="298" r:id="rId48"/>
    <p:sldId id="324" r:id="rId49"/>
    <p:sldId id="299" r:id="rId50"/>
    <p:sldId id="300" r:id="rId51"/>
    <p:sldId id="319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5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76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93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44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44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160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39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035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81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25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598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356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854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07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42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2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52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F2451E-10AD-48CD-A4A1-19A01F5060B4}" type="datetimeFigureOut">
              <a:rPr lang="en-IN" smtClean="0"/>
              <a:t>17-02-2020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886D-32FB-4657-A44C-6AE12F229E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171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B88195-8D9E-4359-A86C-9456C469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C48BD-A960-4717-BC76-7E4C9822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A00717A-7D3C-456B-A779-9D0638878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B0E133-CF2F-4AD3-ACA6-03E91BB6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D94893-A2D1-401B-A469-D34E425DC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46E6246-28E6-4A2D-B924-24539B8C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19C5A-C1DB-4824-AF65-DC76DC97F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11" y="690879"/>
            <a:ext cx="3682049" cy="5557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>
                <a:solidFill>
                  <a:srgbClr val="FFFFFF"/>
                </a:solidFill>
              </a:rPr>
              <a:t>COPD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PERIOPERATIVE ANESTHESIA MANAGEMENT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E45C6-0503-4738-A4B6-6466C0C05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1999" y="690880"/>
            <a:ext cx="4947854" cy="5557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Dr. M.V.BHIMESWAR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Controller of examinations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Dr. NTR University of Health Sciences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Vijayawada.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Hon. Secretary  ISA ( National)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     2012-14</a:t>
            </a:r>
          </a:p>
        </p:txBody>
      </p:sp>
    </p:spTree>
    <p:extLst>
      <p:ext uri="{BB962C8B-B14F-4D97-AF65-F5344CB8AC3E}">
        <p14:creationId xmlns:p14="http://schemas.microsoft.com/office/powerpoint/2010/main" val="2903346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8ADC-B98C-43F9-B04B-3B1814C1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1054-DD14-4D84-8B74-1A9DDE03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expiratory airflow obstruction increases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Tachypnea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Prolonged expiratory phase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Reduced breath sounds , expiratory wheeze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Tightness of chest , weight loss and respiratory infection.</a:t>
            </a:r>
          </a:p>
          <a:p>
            <a:pPr marL="0" indent="0"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SIGNS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cyanosis , neck veins enlargement , edema , loss of muscle mass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8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96B433-F663-4C71-8FED-D8C4F3D00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879" y="198783"/>
            <a:ext cx="9356034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5BB9-2E04-4581-9B6E-F184A164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3CF9-973F-45D6-AD56-68960D62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COPD 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Dyspnea , cough and sputum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History of cigarette smoking and occupational exposure to dust 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by spirometry.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bronchodilator FEV</a:t>
            </a:r>
            <a:r>
              <a:rPr lang="e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FVC &lt; 0.70 confirms COPD 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Orthopnoea in advanced COPD .</a:t>
            </a:r>
          </a:p>
        </p:txBody>
      </p:sp>
    </p:spTree>
    <p:extLst>
      <p:ext uri="{BB962C8B-B14F-4D97-AF65-F5344CB8AC3E}">
        <p14:creationId xmlns:p14="http://schemas.microsoft.com/office/powerpoint/2010/main" val="403744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C8FE-DC2A-4328-BF4F-90B97157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EA35-76B1-4137-B534-8EBB13CF5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criteria for COLD classification / severity grading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FEV1/FVC &lt;0.70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Ⅰ      Mild                   FEV1 ≥ 80% predicted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Ⅱ     Moderate           50% ≤ FEV1 &lt; 80% predicted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Ⅲ    Severe               30% ≤ FEV1 &lt; 50% predicted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Ⅳ    Very severe       FEV1 &lt; 30% predicted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80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56AE-3881-4FB7-9E64-28FFF87A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D7D4-945D-4C03-9DF3-8225EC9D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3" y="1073426"/>
            <a:ext cx="8565610" cy="517497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Modifying natural history of disease.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cessation of smoking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long term 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Symptomatic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bronchodilators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antibiotics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-others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volume reduction surgery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3046-B508-4BA1-B140-E614A17F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C1AD-4CC2-488A-9274-4247FA90D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1" y="1853247"/>
            <a:ext cx="8459592" cy="43951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Cessation of smoking and long term oxygen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Alters the natural progression of COPD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Bronchodilators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Central to symptomatic management of COPD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Improves emptying of lungs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Reduces dynamic hyperinflation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Improves exercise performance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3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0631-E2CB-40EB-836C-E6680D62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2168-C064-44E8-B1E2-9CD5031A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7740"/>
            <a:ext cx="8946541" cy="479066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agonists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Short acting : Salbutamol and Terbutaline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Long acting : Salmeterol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Formetrol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ADV: Fewer infections : Reduces adhesions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Anticholinergic agents 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Ipratropium and Tiotropium used for treatment of COPD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Methylxanthines : Theophylline and Aminophylline are weak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bronchodilator with anti inflammatory property 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2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3F37-6295-495D-AB32-ABBCEFA9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490B-93C0-441D-A70F-AAA45229B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Glucocorticoids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Inhaled glucocorticoids appropriate for asymptomatic patients.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Avoid systemic glucocorticoids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therapy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Long acting ꞵ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agonist and inhaled glucocorticoid.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Broad spectrum antibiotics for acute episodes of increased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dyspnoea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with purulent sputum 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92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E2A13-5A95-4283-BF2B-F2AA75D3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E5250-E230-430C-9CD0-9E7ADE3F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770"/>
            <a:ext cx="10515600" cy="520810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For patients with Cor pulmonale with right ventricular failure with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peripheral edema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Phosphodiesterase 4 inhibitors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For severe COPD [Gold 3 and 4] and history of exacerbations and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chronic bronchitis .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Roflumilast reduces exacerbation .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volume reducing surgery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99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72B9-B568-44BD-9B14-D3A080ED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934FA-A360-4979-9C1C-BBBE5CC7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COPD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 pulmonale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Exacerbation of COPD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failure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7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17D9-C299-4F31-B777-D316A93E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0F41-9E41-4EDC-B3C3-94C72415F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57" y="1351722"/>
            <a:ext cx="9170504" cy="52346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Perioperative Anaesthesia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Function Tests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Bedside PFT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minute walk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ABG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10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B3D4-88CC-4970-A7F0-34F0DDC8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8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ANESTHESIA 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27AA6-EE54-4664-8318-7A4A43846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868"/>
            <a:ext cx="10515600" cy="516500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 considerations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Patient factors :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Age &gt;60 years.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ASA grade Ⅱ , poor general / nutritional status [ albumin 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&lt;3.5gm/dl] , cigarette smoking</a:t>
            </a:r>
          </a:p>
          <a:p>
            <a:pPr marL="40005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Comorbid conditions :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-Hypertension                    - Obesity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Diabetes Mellitus            - Sleep apnea 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Heart disease </a:t>
            </a:r>
          </a:p>
        </p:txBody>
      </p:sp>
    </p:spTree>
    <p:extLst>
      <p:ext uri="{BB962C8B-B14F-4D97-AF65-F5344CB8AC3E}">
        <p14:creationId xmlns:p14="http://schemas.microsoft.com/office/powerpoint/2010/main" val="272840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2B30-1D2E-4FFC-BE62-1E249935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74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C765-35B4-4D32-B7CF-72DD9A7E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due to disease :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Exacerbation of bronchial inflammation due to airway 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instrumentation.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Pre operative airway infection .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Surgery induced immunosuppression .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Increased work of breathing .</a:t>
            </a:r>
          </a:p>
          <a:p>
            <a:pPr marL="400050" lvl="1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Increased post operative pulmonary complications 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93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2DCE4-192B-44EE-8CE7-7C99F142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96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360E-4A4F-4F99-A343-FF5E72E7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2"/>
            <a:ext cx="10515600" cy="5249311"/>
          </a:xfrm>
        </p:spPr>
        <p:txBody>
          <a:bodyPr>
            <a:normAutofit fontScale="77500" lnSpcReduction="20000"/>
          </a:bodyPr>
          <a:lstStyle/>
          <a:p>
            <a:r>
              <a:rPr lang="en-U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DUE TO ANESTHESIA :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General anesthesia decreases lung volume, promotes V/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Qmismatch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Reduced FRC .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Anaesthetic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drugs blunt the ventilatory response to hypoxia and CO</a:t>
            </a:r>
            <a:r>
              <a:rPr lang="en-US" sz="29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Post operative Atelectasis and Hypoxemia .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Post operative pain limits coughing and lung expansion .</a:t>
            </a:r>
          </a:p>
          <a:p>
            <a:pPr marL="400050" lvl="1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DUE TO SURGERY :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Site : Predictor of post op complications ( abdomen , thoracic , head and neck )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Emergency surgery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Duration  &gt;3hrs</a:t>
            </a:r>
          </a:p>
          <a:p>
            <a:pPr marL="400050" lvl="1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Position  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1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6878-AB5A-46B9-8481-993319F20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64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6C46-42B8-4A13-B1B0-FBD124347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403"/>
            <a:ext cx="10515600" cy="493656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REDUCTION STRATEGIES :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To decrease post op pulmonary complications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PRE OP :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Stop smoking for 6-8 weeks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Bronchodilators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Antibiotics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Incentive Spirometry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INTRA OP :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Minimally Invasive Surgery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Consider Regional anaesthesia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Avoid surgery &gt;3hrs </a:t>
            </a:r>
          </a:p>
        </p:txBody>
      </p:sp>
    </p:spTree>
    <p:extLst>
      <p:ext uri="{BB962C8B-B14F-4D97-AF65-F5344CB8AC3E}">
        <p14:creationId xmlns:p14="http://schemas.microsoft.com/office/powerpoint/2010/main" val="36281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6FD6-A06D-4D12-B913-7474B24D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74156-10EA-41E2-81D7-A93C85F4E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POST OP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Deep breathing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Incentive Spirometry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Good analgesia ( neuraxial opioids : PCA , IC Blocks 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50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6049-A5C5-41D4-BD48-ABAC818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27652"/>
            <a:ext cx="9404723" cy="925596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OPERATIVE ASSESSMENT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1DBF-D044-4781-A29D-7B3F55C4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6" y="1853248"/>
            <a:ext cx="9872868" cy="43951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smoking                                      - occupation - allergies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cough                                          - symptoms of cardiac / respiratory 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sputum                                                      failure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dyspnea   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exercise intolerance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     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973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5566-0CF7-4A8F-9A47-53386D4E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7BA5-5C53-454F-A060-8841C012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70" y="1364974"/>
            <a:ext cx="8406583" cy="4883425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Complete blood picture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Serum electrolytes / urea / creatinine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Blood sugar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ECG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ABG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X ray / CT scan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Pre op PFT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1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DA8D-FB3D-40C5-A26B-60839293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795130"/>
            <a:ext cx="9404723" cy="1058118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OPERATIVE OPTIMIZATION :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71203-202D-4A93-B0B1-9E6A1E69F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Pronged Approach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Cessation of smoking .</a:t>
            </a:r>
          </a:p>
          <a:p>
            <a:pPr marL="800100" lvl="2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Bronchodilators .</a:t>
            </a:r>
          </a:p>
          <a:p>
            <a:pPr marL="800100" lvl="2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Antibiotics </a:t>
            </a:r>
          </a:p>
          <a:p>
            <a:pPr marL="800100" lvl="2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Adequate hydration </a:t>
            </a:r>
          </a:p>
          <a:p>
            <a:pPr marL="800100" lvl="2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Physiotherapy </a:t>
            </a:r>
          </a:p>
          <a:p>
            <a:pPr marL="800100" lvl="2" indent="0">
              <a:buNone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13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2928A-1337-44F1-A01C-D121BF51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40" y="0"/>
            <a:ext cx="9308712" cy="96740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4D089-0BC2-4CA3-8478-331A02D90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40" y="1285461"/>
            <a:ext cx="9819860" cy="535387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CESSATION OF SMOKING 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 after smoking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effect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12 – 24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Fall in CO and nicotine levels.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48 – 72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CO-Hb level normalize. Airway function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improves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 –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Decreased sputum production.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 –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PFT improve.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 – 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Normalization of immune function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 – 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Decreased overall post op morbidity .</a:t>
            </a:r>
          </a:p>
          <a:p>
            <a:pPr marL="0" indent="0">
              <a:buNone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3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D3D7-7BC5-4694-A409-8BA42655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339"/>
            <a:ext cx="10515600" cy="482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 TECHNIQUES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9F7C-7CC1-446C-9870-AE2BB2F3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3"/>
            <a:ext cx="10515600" cy="462645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patient and surgical factors.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ANESTHESIA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Technique of choice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No significant effect on Respiratory system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Surgery on extremities and lower abdomen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Level above T6 not recommended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No danger of bronchospasm / pneumothorax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2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159A-0F32-41DC-8368-49DE764D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A3FB8-ED12-4E8D-9E67-3258F98EE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COPD is a common disease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persistent airflow limitation , that is not fully reversible.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airflow limitation is progressive and associated with inflammatory response of lungs to noxious particles or gases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3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2CF9-2B74-44F1-A823-D172033D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5732-7A7C-4F49-A909-8F2B4849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PERIPHERAL NERVE BLOCKS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Suitable for peripheral limb surgeries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Minimal respiratory effects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Avoid large dose of sedatives and anxiolytic drugs 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1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F529-F269-4652-A000-93CB70D52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6A34-3DAC-418A-9647-DDB5DECDC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ANESTHESIA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All general anesthetics interfere with Respiratory system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Combined effect of supine position , GA and thoracic / abdominal incision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decreases lung volumes – Atelectasis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Adequate pre oxygenation is mandatory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Pre medication : ?Anticholinergics , Antiemetics , Anxiolytic and Analgesic.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4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7094-2063-4BF8-A417-0541FCD8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3" y="0"/>
            <a:ext cx="9295460" cy="90114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72507-4728-4D13-99D1-88D4697D3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1020418"/>
            <a:ext cx="8989679" cy="5227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Intravenous (Propofol or Ketamine ) or Inhalational(Sevoflurane)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induction.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Intubation : ET Tube / LMA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Succinylcholine , Vecuronium or Rocuronium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Upper airway instrumentation triggers bronchospasm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Prophylactic treatment with Lignocaine/ ꞵ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agonist / Fentanyl.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Volatile anaesthetics for maintenance ( bronchodilatation )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Avoid N</a:t>
            </a:r>
            <a:r>
              <a:rPr lang="e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– May lead to rupture and pneumothorax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Avoid long acting opioids – prolonged ventilatory depression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36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9C40-F17F-4B69-AA19-0DAD5199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3D6FE-CD72-4FE7-9DDA-7A61D7A6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64974"/>
            <a:ext cx="8946541" cy="4883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Humidification of gases to keep airway secretions moist 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Controlled ventilation ; TV 6-8ml/kg ; RR 6-10bpm.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Sufficient time for exhalation to prevent air trapping 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Emergence from anesthesia with inhalational agents is prolonged 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General anesthesia exceeding 2.5 hrs to be avoided .</a:t>
            </a:r>
          </a:p>
        </p:txBody>
      </p:sp>
    </p:spTree>
    <p:extLst>
      <p:ext uri="{BB962C8B-B14F-4D97-AF65-F5344CB8AC3E}">
        <p14:creationId xmlns:p14="http://schemas.microsoft.com/office/powerpoint/2010/main" val="2974054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6157-D8B1-46C1-A781-B3176292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FA68-25F5-49E0-BA45-FC0CF95C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029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Inadequate reversal of residual block causes deficient                              coughing , depressed hypoxic ventilatory drive and silent aspiration of gastric contents.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Neostigmine provokes bronchospasm 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Restrictive fluid administration decreases risk of pulmonary edema 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87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45D9-4598-4470-9B4C-14C5040B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F922-509B-4D51-8FF2-7A918C718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1478"/>
            <a:ext cx="8946541" cy="485692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 OPERATIVE COMPLICATIONS 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Bronchospasm</a:t>
            </a:r>
          </a:p>
          <a:p>
            <a:pPr marL="40005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anesthesia , coughing , bucking</a:t>
            </a:r>
          </a:p>
          <a:p>
            <a:pPr marL="40005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</a:t>
            </a:r>
          </a:p>
          <a:p>
            <a:pPr marL="40005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edema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96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467B-31DE-4D0D-AE23-EFED61E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914400"/>
            <a:ext cx="9404723" cy="938848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POST OP COMPLICATIONS 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92A0-E41B-4F28-9463-6838F618B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3758"/>
            <a:ext cx="8946541" cy="46846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Depends on maintaining adequate lung volume , FRC and adequate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cough.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Lung Expansion Maneuvers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Deep breathing exercise , Incentive Spirometry , chest physiotherapy 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Post operative Neuraxial analgesia provides early ambulation – FRC  / oxygenation.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40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5511-0150-4697-8FF4-AB830127F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47C4-CB1C-46F0-8CB7-C657A5D92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Mechanical Ventilation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In immediate post operative period 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Chest physiotherapy and postural drainage 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59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5F16-E87E-4324-94E1-A89DA68B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454A-DBC9-4486-AFCE-8E4888009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POST OPERATIVE PULMONARY COMPLICATIONS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Atelectasis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Aspiration Pneumonitis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Ventilator Associated Pneumonia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Vein Thrombosis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Embolism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45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EB74-2C7C-49C6-8FD7-15419B72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33670"/>
            <a:ext cx="9404723" cy="819578"/>
          </a:xfrm>
        </p:spPr>
        <p:txBody>
          <a:bodyPr/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FUNCTION TESTS :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DAD5-2E1A-4994-B781-05E4A8BA7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Valuable tool for evaluating respiratory system 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is to identify severity of pulmonary impairment 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measurement of volume of air breathed in or out in normal and forced breathing 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2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8EAE2-1B29-4268-9724-694493EC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7EEA-1AFB-475C-8274-42C1391A4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45704"/>
            <a:ext cx="8946541" cy="5002695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COPD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in elastic recoil with in lung parenchyma.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rigidity of the bronchiolar wall – predispose to collapse.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gas velocity in narrowed bronchiole –Airway collapse.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Bronchospasm and obstruction due to increased pulmonary secretions.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 of lung parenchyma , enlargement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airsacs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Emphysema.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30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541C-115F-4FB7-B871-9F2C5D85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879E-443E-4F14-A7E7-77FBC81D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557" y="1510748"/>
            <a:ext cx="8181296" cy="4737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INDICATIONS FOR PFT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Dyspnoea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RLD/OLD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operative testing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5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3ED9-7A70-4E78-8DCE-2C36D04EA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832E-11EB-48D0-8F41-1C57A73C0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39" y="1537252"/>
            <a:ext cx="8287314" cy="4711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CONTRAINDICATIONS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eye surgery.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Thoracic / abdominal and cerebral aneurysm.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hemoptysis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Pneumothorax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angina / recent MI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79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8CB9-C8D1-43A6-B4D5-3FCFCA19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E70D-73B3-499F-9A06-3C228DC0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SPIROMETRY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Cornerstone of all PFT’S.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Invented by John Hutchinson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Medical test that measures the volume of air inhaled or exhaled as a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function of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15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0B4D-11AD-4CD7-9F03-7DE27AB9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80" y="108162"/>
            <a:ext cx="9404723" cy="140053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5D41-34CE-419E-A0AC-2717B3F5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70" y="1761371"/>
            <a:ext cx="8946541" cy="4599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VOLUMES AND CAPACITIES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 :  It is the volume of air inhaled or exhaled during quiet breathing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( 6-8ml/kg ) or 500ml.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IRV : Maximum volume of air inhaled from end inspiratory tidal position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(3000ml)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ERV : Maximum volume of air exhaled from resting end expiratory tidal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position ( 1500ml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RV : Maximum volume of air remaining in the lungs after maximum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exhalation  ( 1200ml)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5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FC68-95B3-48A1-9E2C-A4BC7C14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7EF9-7AD2-4694-9900-2240591B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11966"/>
            <a:ext cx="8946541" cy="4936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LUNG CAPACITIES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TLC : Volume of air in the lungs after maximum inspiration ( 4-6lit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 :   Maximum volume of air exhaled from maximum inspiratory level ( TLC-RV ) 5000ML.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:   Maximum volume of air that can be inhaled from end expiratory total  volume ( IRV+TV ) 2400ML.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FRC : Volume of air present in the lungs at end expiratory tidal position ( RV+ERV ) 30-35ML/KG  or 2400ML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29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0D97-916E-4F1C-901A-B9B3F928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SPIROGRAM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44A03-604D-47E2-BF17-E6C8EA95A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857" y="1236591"/>
            <a:ext cx="8998857" cy="543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8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4CAC-5F7F-4915-BEF5-3100A53B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959"/>
            <a:ext cx="10515600" cy="14817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FORCED SPIROMETRY / TIMED   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EXPIRATORY SPIROGRAM :</a:t>
            </a: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6DD5-5BAB-420A-9D8E-8AADF8F1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685678"/>
            <a:ext cx="10774017" cy="4968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Assess ability of lungs to move large volumes of air quickly through airways to    identify obstruction.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Measures FVC , FEV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PEFR and MBC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FVC : Maximum volume of air that can be breathed out as forcibly and rapidly as    possible following maximum inspiration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Measures flow resistances property of airways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Normal                       80-120% predicted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Mild restriction          70-79% predicted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Moderate                    50-69% predicted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Severe restriction        &lt;50% predicted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55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F0D5-FA52-4319-AB92-1B5A694A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810A-4BAB-4C9C-8E86-156B2B300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32452"/>
            <a:ext cx="8946541" cy="501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Volume of air exhaled during the first second of FVC maneuver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Measures severity of airway obstruction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Normal 3-4.5 lit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Normal FEV1/FVC is 0.8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Normal                             &gt; 75%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Mild obstruction              60 – 75%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Moderate obstruction      50 – 59%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Severe obstruction           &lt; 49%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38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740370-3A7F-49DC-B9CD-07A50702A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70" y="279571"/>
            <a:ext cx="9793356" cy="63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53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3032-3C9C-402B-8EB7-9246B4EB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504D-36F3-4A47-8D4B-17BBF1AE2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PEFR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Measured by Peak flow meter which measures how much of air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(lit/min) is being blown out or by spirometry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Normal -  450 – 700 lit/min in males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300 – 500 lit/min in females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Clinical significance : If volume is &lt; 200 lit/min ; impaired cough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and likely post operative complication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8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EEEF-2569-492E-9A38-C8B006CC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57D7-4A23-4E53-A823-C4D3B986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2052" y="874644"/>
            <a:ext cx="8207801" cy="5373756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Cigarette smoking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infections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Occupational exposure to dust [coal, gold, textile]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Anti Trypsin deficiency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25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23EEE-19E7-4FA7-884F-7B45FD00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E946-743A-46E5-A12C-0BE01B98E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MBC or MVV 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Maximum volume of air that can be breathed in and out of lungs in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one minute by  maximum voluntary effort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FEV</a:t>
            </a:r>
            <a:r>
              <a:rPr lang="e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ⅹ 35 and Normal is 150 – 175 lit/min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If &lt;80%  , gross impairment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MVV decreased in emphysema , airway obstruction and poor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respiratory muscle strength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93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211A-D156-44CE-A7D9-23654C02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31B7A-06C9-41E5-9672-1FC56955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                                </a:t>
            </a:r>
            <a:r>
              <a:rPr lang="en-US" sz="2400" b="1" dirty="0"/>
              <a:t>Obstructive</a:t>
            </a:r>
            <a:r>
              <a:rPr lang="en-US" sz="2400" dirty="0"/>
              <a:t>                   </a:t>
            </a:r>
            <a:r>
              <a:rPr lang="en-US" sz="2400" b="1" dirty="0"/>
              <a:t>Restrictive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dirty="0"/>
              <a:t>VC</a:t>
            </a:r>
            <a:r>
              <a:rPr lang="en-US" sz="2400" dirty="0"/>
              <a:t> </a:t>
            </a:r>
            <a:r>
              <a:rPr lang="en-US" dirty="0"/>
              <a:t>                                     N or ↓                                     ↓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dirty="0"/>
              <a:t>TLC</a:t>
            </a:r>
            <a:r>
              <a:rPr lang="en-US" sz="2400" dirty="0"/>
              <a:t>  </a:t>
            </a:r>
            <a:r>
              <a:rPr lang="en-US" dirty="0"/>
              <a:t>                                   N or ↑                                     ↓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RV</a:t>
            </a:r>
            <a:r>
              <a:rPr lang="en-US" dirty="0"/>
              <a:t>                                          ↑                                          ↓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b="1" dirty="0"/>
              <a:t>FEV</a:t>
            </a:r>
            <a:r>
              <a:rPr lang="en-US" sz="2400" b="1" baseline="-25000" dirty="0"/>
              <a:t>1</a:t>
            </a:r>
            <a:r>
              <a:rPr lang="en-US" sz="2400" b="1" dirty="0"/>
              <a:t>/FVC</a:t>
            </a:r>
            <a:r>
              <a:rPr lang="en-US" b="1" dirty="0"/>
              <a:t>                           </a:t>
            </a:r>
            <a:r>
              <a:rPr lang="en-US" dirty="0"/>
              <a:t>↓                                       N or↓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PEFR</a:t>
            </a:r>
            <a:r>
              <a:rPr lang="en-US" sz="2400" dirty="0"/>
              <a:t> </a:t>
            </a:r>
            <a:r>
              <a:rPr lang="en-US" dirty="0"/>
              <a:t>                                    ↓                                          N                                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dirty="0"/>
              <a:t>MBC</a:t>
            </a:r>
            <a:r>
              <a:rPr lang="en-US" dirty="0"/>
              <a:t>                                     ↓                                       N or ↓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2980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C2E2-5959-49CD-B982-0F8EB8CD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52938"/>
            <a:ext cx="9404723" cy="700309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BEDSIDE PULMONARY FUNCTION TESTS :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3BECB-CA81-4753-A049-2A8F2CFEE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performed by the bedside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 is essential component of PFT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evaluator in weaning and extubating protocols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RR – muscle fatigue ; increased workload and failed weaning .</a:t>
            </a:r>
          </a:p>
        </p:txBody>
      </p:sp>
    </p:spTree>
    <p:extLst>
      <p:ext uri="{BB962C8B-B14F-4D97-AF65-F5344CB8AC3E}">
        <p14:creationId xmlns:p14="http://schemas.microsoft.com/office/powerpoint/2010/main" val="805475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62E9-2FB1-4B79-91F0-E5F85839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0"/>
            <a:ext cx="9374973" cy="108667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ACE4A-2A6D-4B40-BAAD-3BF18069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1219200"/>
            <a:ext cx="9148705" cy="5029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SABRASEZ BREATH HOLDING TEST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Ask patient to take deep breath and hold as long as possible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&gt; 25 sec         Normal CPR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15 – 25 sec         Limited CPR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&lt; 15 sec        Very poor CPR / contraindicated for elective surgery.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SABRASEZ SINGLE BREATH TEST :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After deep breath , hold and continue till next breath 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Normal is 30 – 40 sec.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Indicates VC.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206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7EEA-CE34-4093-B3E6-40A6E7C8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A55F-7832-48B8-9474-02EF49B8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45704"/>
            <a:ext cx="8946541" cy="5002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SCHNEIDER’S MATCH BLOWING TEST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Measures MBC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Ask patient to blow a match stick from 6 inches with mouth wide open ,chin rested and at same level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Cannot blow            MBC &lt;60 lit/min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Able to blow            MBC &gt;60 lit/min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Modified match test of Olsen.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9 inches     &gt;150lit/min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 inches     &gt;60lit/min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 inches     &gt;40lit/min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79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4D5D-7BF5-42FC-83CF-2E1BE872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50DBE-FBA8-4A10-BD44-FDE37D640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99930"/>
            <a:ext cx="8946541" cy="514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COUGH TEST OF GREENE AND BEROWITZ :</a:t>
            </a:r>
          </a:p>
          <a:p>
            <a:pPr marL="0" indent="0">
              <a:buNone/>
            </a:pP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Asked to cough following deep breath.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Check ability to cough , strength of cough and effectiveness of cough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Inadequate cough if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FVC        &lt;20ml/kg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FEV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&lt;15ml/kg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PEFR      &lt;200lit/min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39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77F1-135A-47E8-85D2-DCC90801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55BF-75CD-492C-87EF-33163F9C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05948"/>
            <a:ext cx="8946541" cy="5042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FORCED EXPIRATORY TIME :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Ask patient to take deep breath and exhale forcefully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Stethoscope over trachea and listen to breath sound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Normal                                   3 – 5 sec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Obstructive Lung Disease        &gt; 6 sec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Restrictive Lung Disease          &lt; 3 sec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52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2B61-C5EA-4622-9FE8-16F7C87C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D2B0-E786-4974-B98F-69DCAA10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8958"/>
            <a:ext cx="8946541" cy="4989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WRIGHT PEAK FLOW METER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Measures PEFR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Normal male        400 -700 lit/min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female        350 – 400 lit/min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Inadequate cough efficiency         &lt;200 lit/min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Wright Respirometer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Measures TV and MV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87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3350-3460-4687-AD9F-6B397745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EC834-680F-4455-8287-F36D57D6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8470"/>
            <a:ext cx="8946541" cy="4909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BONO WHISTLE BLOWING TEST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Measures PEFR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Patient blows into a tube at the end in whistle with hole and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adjustable knob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The leak hole is gradually increased till intensity of whistle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disappears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PEFR is read from scale 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750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7DDC-C361-4C1B-8EC6-38274B30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6749-D5AC-41BF-B036-3E75115C2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05948"/>
            <a:ext cx="8946541" cy="5042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MINUTE WALK TEST : </a:t>
            </a:r>
          </a:p>
          <a:p>
            <a:pPr marL="0" indent="0" algn="ctr">
              <a:buNone/>
            </a:pP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Measures the distance a patient can walk on a flat hard surface in 6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minutes.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Developed in 1960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 min)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- 2002 officially introduced by American Thoracic Society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Evaluates functional capacity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Normal  male  6 MWD       580 – 630 mts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female  6 MWD       500 – 550 mts.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0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485E-5B9F-48FA-8E7E-01E8EAA0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A1DB-8229-4F08-9261-4C1AA357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13184"/>
            <a:ext cx="8946541" cy="513521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CHRONIC BRONCHITIS and EMPHYSEMA.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bronchitis[blue bloater] : Chronic productive cough for 3months in 2 successive years in a patient in whom other causes are excluded.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Emphysema[pink puffer] : Abnormal and permanent enlargement of airspaces distal to terminal bronchioles accompanied by destruction of airspace walls without fibrosis.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720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7972-A425-4600-B6F0-C0E70913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888F-6FF5-46D6-BA6E-6EFF0BBE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92696"/>
            <a:ext cx="8946541" cy="5055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Pre and post treatment comparison in lung transplant , lung resection,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COPD, pulmonary hypertension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Functional status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COPD , cystic fibrosis , heart failure , aged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Predictors of Morbidity and Mortality.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Heart failure , COPD , pulmonary hypertension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436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3A78-D3EA-4265-BB23-FB52E695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6AF5F-31E8-40AB-9EFF-F26D80BA0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1" y="1417984"/>
            <a:ext cx="8459592" cy="48304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CONTRAINDICATIONS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Unstable angina / MI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Resting HR   120 bpm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Systolic    180 mmHg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Diastolic  100 mmHg.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2899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D99F-94E4-4F5D-B536-36DC9AB3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05E9-8C50-4C7B-8EE2-84FC3994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60174"/>
            <a:ext cx="8946541" cy="5188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BORG SCALE 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Grade shortness of breath and fatigue before start.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    Nothing                                 6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  Very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slight                    7   Very severe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   Very slight                             8                    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    Slight                                    9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  Moderate                               10  Very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 Some what severe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  Severe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Grading after completion of test.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070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AFF-172F-4CD7-A320-AEEC326A7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64B0C-EE1D-4E35-9DC2-F87BC6F8F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Terminate the test if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chest pain , dyspnoea , leg cramps , diaphoresis 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Age , height , weight and sex effect 6 MWD.       </a:t>
            </a:r>
          </a:p>
        </p:txBody>
      </p:sp>
    </p:spTree>
    <p:extLst>
      <p:ext uri="{BB962C8B-B14F-4D97-AF65-F5344CB8AC3E}">
        <p14:creationId xmlns:p14="http://schemas.microsoft.com/office/powerpoint/2010/main" val="2661621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30F8-6382-476E-BAB1-D45D7B00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193E-A0E2-4546-9DF5-7E89BC0DB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19200"/>
            <a:ext cx="9723714" cy="5029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BLOOD GASES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Measures PH , 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from artery 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Used to check lung function , and move 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Samples collected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heparinised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syringes 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091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61271-CC86-44DF-A705-1A444569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56132-283E-4260-8D1B-48AE1F3C6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key components of ABG 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PH                        7.35 – 7.45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75 – 100 mmHg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35 – 45 mmHg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22- 26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/lit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saturation        94-100%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0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8809-49C7-4828-A088-4E7815E6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C93DC-9B10-403A-809A-384151541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30018"/>
            <a:ext cx="8946541" cy="461838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PH            PCO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HCO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acidosis            ↓                    ↑                    Normal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alkalosis           ↑                    ↓                     Normal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              ↓                   Normal              ↓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alkalosis             ↑                   Normal              ↑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02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1451-490B-4776-908A-DB1394537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46E7D-C9AA-4283-8131-C62136E7E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2052918"/>
            <a:ext cx="807527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– Base Regulation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Bicarbonate Buffers ( Immediate)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Regulation ( minutes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Regulation (2-5 days)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37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AB4C-B4B3-4AE1-9743-B16D023A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E943-DDFD-4F1C-AB2F-CC3AA59D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THANK YOU </a:t>
            </a:r>
          </a:p>
        </p:txBody>
      </p:sp>
    </p:spTree>
    <p:extLst>
      <p:ext uri="{BB962C8B-B14F-4D97-AF65-F5344CB8AC3E}">
        <p14:creationId xmlns:p14="http://schemas.microsoft.com/office/powerpoint/2010/main" val="16143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D28648-E6E4-4F89-A1F9-FCC17032B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2" y="464457"/>
            <a:ext cx="8782406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842C9E-BA01-4166-8E6B-EE63F2F9B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409" y="490330"/>
            <a:ext cx="9436145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831C-E1C3-4C77-ACD0-8B77EAEF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98A7-E53F-4EE8-B2A6-0A2B1E44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1152940"/>
            <a:ext cx="8340323" cy="509546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vary with severity of COPD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 :     Initially intermittent.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Present through out the day.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:   Tenacious and mucoid.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purulent – infection.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Dyspnea : progressively worsens / persistent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78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2895</Words>
  <Application>Microsoft Office PowerPoint</Application>
  <PresentationFormat>Widescreen</PresentationFormat>
  <Paragraphs>472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Century Gothic</vt:lpstr>
      <vt:lpstr>Times New Roman</vt:lpstr>
      <vt:lpstr>Wingdings</vt:lpstr>
      <vt:lpstr>Wingdings 3</vt:lpstr>
      <vt:lpstr>Ion</vt:lpstr>
      <vt:lpstr>COPD PERIOPERATIVE ANESTHESIA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ANESTHESIA : </vt:lpstr>
      <vt:lpstr>PowerPoint Presentation</vt:lpstr>
      <vt:lpstr>PowerPoint Presentation</vt:lpstr>
      <vt:lpstr>PowerPoint Presentation</vt:lpstr>
      <vt:lpstr>PowerPoint Presentation</vt:lpstr>
      <vt:lpstr>PRE OPERATIVE ASSESSMENT</vt:lpstr>
      <vt:lpstr>PowerPoint Presentation</vt:lpstr>
      <vt:lpstr>PRE OPERATIVE OPTIMIZATION :  </vt:lpstr>
      <vt:lpstr>PowerPoint Presentation</vt:lpstr>
      <vt:lpstr>ANESTHESIA TECHNIQUES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PREVENTION OF POST OP COMPLICATIONS :</vt:lpstr>
      <vt:lpstr>PowerPoint Presentation</vt:lpstr>
      <vt:lpstr>PowerPoint Presentation</vt:lpstr>
      <vt:lpstr>PULMONARY FUNCTION TESTS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SPIROGRAM</vt:lpstr>
      <vt:lpstr> FORCED SPIROMETRY / TIMED           EXPIRATORY SPIROGRAM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BEDSIDE PULMONARY FUNCTION TESTS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COPD PERIOPERATIVE ANESTHETIC MANAGEMENT </dc:title>
  <dc:creator>uday kiran</dc:creator>
  <cp:lastModifiedBy>uday kiran</cp:lastModifiedBy>
  <cp:revision>22</cp:revision>
  <dcterms:created xsi:type="dcterms:W3CDTF">2020-02-17T06:25:43Z</dcterms:created>
  <dcterms:modified xsi:type="dcterms:W3CDTF">2020-02-17T15:10:01Z</dcterms:modified>
</cp:coreProperties>
</file>